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39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E878BE7-AD6C-4C92-BA88-273044CDFA9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878BE7-AD6C-4C92-BA88-273044CDFA9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878BE7-AD6C-4C92-BA88-273044CDFA9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878BE7-AD6C-4C92-BA88-273044CDFA9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878BE7-AD6C-4C92-BA88-273044CDFA9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E878BE7-AD6C-4C92-BA88-273044CDFA95}"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E878BE7-AD6C-4C92-BA88-273044CDFA95}" type="datetimeFigureOut">
              <a:rPr lang="en-US" smtClean="0"/>
              <a:t>12/13/2018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E878BE7-AD6C-4C92-BA88-273044CDFA95}" type="datetimeFigureOut">
              <a:rPr lang="en-US" smtClean="0"/>
              <a:t>12/13/2018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878BE7-AD6C-4C92-BA88-273044CDFA95}" type="datetimeFigureOut">
              <a:rPr lang="en-US" smtClean="0"/>
              <a:t>12/13/2018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878BE7-AD6C-4C92-BA88-273044CDFA95}"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878BE7-AD6C-4C92-BA88-273044CDFA95}"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1AD90B2-0B37-48F6-B712-427392CA66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78BE7-AD6C-4C92-BA88-273044CDFA95}" type="datetimeFigureOut">
              <a:rPr lang="en-US" smtClean="0"/>
              <a:t>12/13/2018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D90B2-0B37-48F6-B712-427392CA662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7%D9%84%D8%B3%D9%85%D9%86%D8%A9" TargetMode="External"/><Relationship Id="rId2" Type="http://schemas.openxmlformats.org/officeDocument/2006/relationships/hyperlink" Target="https://ar.wikipedia.org/wiki/%D9%84%D8%BA%D8%A9_%D8%A5%D9%86%D8%AC%D9%84%D9%8A%D8%B2%D9%8A%D8%A9" TargetMode="External"/><Relationship Id="rId1" Type="http://schemas.openxmlformats.org/officeDocument/2006/relationships/slideLayout" Target="../slideLayouts/slideLayout6.xml"/><Relationship Id="rId4" Type="http://schemas.openxmlformats.org/officeDocument/2006/relationships/hyperlink" Target="https://ar.wikipedia.org/wiki/%D8%A7%D9%84%D8%A8%D8%AF%D8%A7%D9%86%D8%A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11762"/>
          </a:xfrm>
        </p:spPr>
        <p:txBody>
          <a:bodyPr>
            <a:normAutofit/>
          </a:bodyPr>
          <a:lstStyle/>
          <a:p>
            <a:r>
              <a:rPr lang="ar-IQ" sz="5400" b="1" dirty="0" smtClean="0"/>
              <a:t>مؤشر كتلة الجسم</a:t>
            </a:r>
            <a:endParaRPr lang="en-US"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02362"/>
          </a:xfrm>
        </p:spPr>
        <p:txBody>
          <a:bodyPr>
            <a:normAutofit fontScale="90000"/>
          </a:bodyPr>
          <a:lstStyle/>
          <a:p>
            <a:pPr algn="r"/>
            <a:r>
              <a:rPr lang="ar-IQ" dirty="0"/>
              <a:t>حاسبة مؤشر كتلة الجسم </a:t>
            </a:r>
            <a:r>
              <a:rPr lang="ar-IQ" dirty="0" smtClean="0"/>
              <a:t>( </a:t>
            </a:r>
            <a:r>
              <a:rPr lang="en-US" dirty="0"/>
              <a:t>BMI - Body Mass Index) </a:t>
            </a:r>
            <a:r>
              <a:rPr lang="ar-IQ" dirty="0"/>
              <a:t>هي أداة لتقييم الوزن الطبيعي أو زيادة الوزن. ويتم تقييم الوزن من خلال استخدام مؤشر كتلة الجسم الذي يفحص العلاقة بين طول ووزن الجسم.</a:t>
            </a:r>
            <a:br>
              <a:rPr lang="ar-IQ" dirty="0"/>
            </a:br>
            <a:r>
              <a:rPr lang="ar-IQ" dirty="0"/>
              <a:t>يتم الحساب كما يلي:مؤشر كتلة الجسم (</a:t>
            </a:r>
            <a:r>
              <a:rPr lang="en-US" dirty="0"/>
              <a:t>BMI )= </a:t>
            </a:r>
            <a:r>
              <a:rPr lang="ar-IQ" dirty="0"/>
              <a:t>الطول بالمتر </a:t>
            </a:r>
            <a:r>
              <a:rPr lang="en-US" dirty="0"/>
              <a:t>X </a:t>
            </a:r>
            <a:r>
              <a:rPr lang="ar-IQ" dirty="0"/>
              <a:t>الطول بالمتر / وزن الجسم بالكيلوغرام (يرجى قراءة المعادلة من اليسار إلى اليمين</a:t>
            </a:r>
            <a:br>
              <a:rPr lang="ar-IQ"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02362"/>
          </a:xfrm>
        </p:spPr>
        <p:txBody>
          <a:bodyPr>
            <a:normAutofit fontScale="90000"/>
          </a:bodyPr>
          <a:lstStyle/>
          <a:p>
            <a:r>
              <a:rPr lang="ar-IQ" sz="3600" b="1" dirty="0" smtClean="0"/>
              <a:t>مؤشر </a:t>
            </a:r>
            <a:r>
              <a:rPr lang="ar-IQ" sz="3600" b="1" dirty="0"/>
              <a:t>كتلة الجسم</a:t>
            </a:r>
            <a:r>
              <a:rPr lang="ar-IQ" sz="3600" dirty="0"/>
              <a:t> </a:t>
            </a:r>
            <a:r>
              <a:rPr lang="ar-IQ" sz="3600" dirty="0" smtClean="0"/>
              <a:t/>
            </a:r>
            <a:br>
              <a:rPr lang="ar-IQ" sz="3600" dirty="0" smtClean="0"/>
            </a:br>
            <a:r>
              <a:rPr lang="ar-IQ" sz="3600" dirty="0" smtClean="0"/>
              <a:t>(</a:t>
            </a:r>
            <a:r>
              <a:rPr lang="ar-IQ" sz="3600" dirty="0">
                <a:hlinkClick r:id="rId2" tooltip="لغة إنجليزية"/>
              </a:rPr>
              <a:t>بالإنجليزية</a:t>
            </a:r>
            <a:r>
              <a:rPr lang="ar-IQ" sz="3600" dirty="0"/>
              <a:t>: </a:t>
            </a:r>
            <a:r>
              <a:rPr lang="en-US" sz="3600" dirty="0"/>
              <a:t>Body mass index) </a:t>
            </a:r>
            <a:r>
              <a:rPr lang="ar-IQ" sz="3600" dirty="0"/>
              <a:t>هو أفضل المقياس المتعارف عليه عالميا في القياسات الجسمية (</a:t>
            </a:r>
            <a:r>
              <a:rPr lang="en-US" sz="3600" dirty="0"/>
              <a:t>Anthropometric measurement) </a:t>
            </a:r>
            <a:r>
              <a:rPr lang="ar-IQ" sz="3600" dirty="0"/>
              <a:t>لتمييز الوزن الزائد عن </a:t>
            </a:r>
            <a:r>
              <a:rPr lang="ar-IQ" sz="3600" dirty="0">
                <a:hlinkClick r:id="rId3" tooltip="السمنة"/>
              </a:rPr>
              <a:t>السمنة</a:t>
            </a:r>
            <a:r>
              <a:rPr lang="ar-IQ" sz="3600" dirty="0"/>
              <a:t> أو </a:t>
            </a:r>
            <a:r>
              <a:rPr lang="ar-IQ" sz="3600" dirty="0">
                <a:hlinkClick r:id="rId4" tooltip="البدانة"/>
              </a:rPr>
              <a:t>البدانة</a:t>
            </a:r>
            <a:r>
              <a:rPr lang="ar-IQ" sz="3600" dirty="0"/>
              <a:t> عن النحافة عن الوزن </a:t>
            </a:r>
            <a:r>
              <a:rPr lang="ar-IQ" sz="3600" dirty="0" err="1"/>
              <a:t>المثالى</a:t>
            </a:r>
            <a:r>
              <a:rPr lang="ar-IQ" sz="3600" dirty="0"/>
              <a:t>، وهو يعبر عن العلاقة بين وزن الشخص وطوله. وهو حاصل على اعتراف المعهد القومي الأمريكي للصحة ومنظمة الصحة العالمية كأفضل معيار لقياس السمنة. و يحسب مؤشر كتلة الجسم بتقسيم الوزن بالكيلوجرام على مربع الطول بالمتر كما يلي: مؤشر كتلة الجسم = الوزن بالكيلوجرام/مربع الطول بالمتر</a:t>
            </a:r>
            <a:br>
              <a:rPr lang="ar-IQ" sz="3600" dirty="0"/>
            </a:b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rmAutofit fontScale="90000"/>
          </a:bodyPr>
          <a:lstStyle/>
          <a:p>
            <a:pPr algn="r" fontAlgn="base"/>
            <a:r>
              <a:rPr lang="ar-IQ" sz="2000" dirty="0"/>
              <a:t>يكون مؤشر كتلة الجسم عند بعض البالغين الذين لديهم الكثير من العضلات فوق المستوى الصحي .</a:t>
            </a:r>
            <a:br>
              <a:rPr lang="ar-IQ" sz="2000" dirty="0"/>
            </a:br>
            <a:r>
              <a:rPr lang="ar-IQ" sz="2000" dirty="0"/>
              <a:t>على سبيل المثال : يمكن أن يكون مؤشر كتلة الجسم للاعبي </a:t>
            </a:r>
            <a:r>
              <a:rPr lang="ar-IQ" sz="2000" dirty="0" err="1"/>
              <a:t>الركبي</a:t>
            </a:r>
            <a:r>
              <a:rPr lang="ar-IQ" sz="2000" dirty="0"/>
              <a:t> المحترفين “بديناً”</a:t>
            </a:r>
            <a:br>
              <a:rPr lang="ar-IQ" sz="2000" dirty="0"/>
            </a:br>
            <a:r>
              <a:rPr lang="ar-IQ" sz="2000" dirty="0"/>
              <a:t>على الرغم من وجود القليل جداً من الدهون في أجسامهم ، لكن لا ينطبق هذا على معظم الناس .</a:t>
            </a:r>
            <a:br>
              <a:rPr lang="ar-IQ" sz="2000" dirty="0"/>
            </a:br>
            <a:r>
              <a:rPr lang="ar-IQ" sz="2000" dirty="0"/>
              <a:t>يأخذ </a:t>
            </a:r>
            <a:r>
              <a:rPr lang="en-US" sz="2000" dirty="0" err="1"/>
              <a:t>bmi</a:t>
            </a:r>
            <a:r>
              <a:rPr lang="en-US" sz="2000" dirty="0"/>
              <a:t>  </a:t>
            </a:r>
            <a:r>
              <a:rPr lang="ar-IQ" sz="2000" dirty="0"/>
              <a:t>مؤشر كتلة الجسم بالاعتبار أن الناس لهم أشكالٌ </a:t>
            </a:r>
            <a:r>
              <a:rPr lang="ar-IQ" sz="2000" dirty="0" err="1"/>
              <a:t>و</a:t>
            </a:r>
            <a:r>
              <a:rPr lang="ar-IQ" sz="2000" dirty="0"/>
              <a:t> أحجامٌ مختلفةً.</a:t>
            </a:r>
            <a:br>
              <a:rPr lang="ar-IQ" sz="2000" dirty="0"/>
            </a:br>
            <a:r>
              <a:rPr lang="ar-IQ" sz="2000" dirty="0"/>
              <a:t>و لهذا فإن هناك مجال لمؤشر كتلة الجسم فلكل طول جسم مجال </a:t>
            </a:r>
            <a:r>
              <a:rPr lang="en-US" sz="2000" dirty="0" err="1"/>
              <a:t>bmi</a:t>
            </a:r>
            <a:r>
              <a:rPr lang="en-US" sz="2000" dirty="0"/>
              <a:t/>
            </a:r>
            <a:br>
              <a:rPr lang="en-US" sz="2000" dirty="0"/>
            </a:br>
            <a:r>
              <a:rPr lang="ar-IQ" sz="2000" dirty="0"/>
              <a:t>محدد أي حد أدنى </a:t>
            </a:r>
            <a:r>
              <a:rPr lang="ar-IQ" sz="2000" dirty="0" err="1"/>
              <a:t>و</a:t>
            </a:r>
            <a:r>
              <a:rPr lang="ar-IQ" sz="2000" dirty="0"/>
              <a:t> حد أعلى يعتبر الوزن صحيا ضمن هذا المجال .</a:t>
            </a:r>
            <a:br>
              <a:rPr lang="ar-IQ" sz="2000" dirty="0"/>
            </a:br>
            <a:r>
              <a:rPr lang="ar-IQ" sz="2000" dirty="0"/>
              <a:t>إذا كان الجسم أعلى من الحد الأعلى لمجال مؤشر كتلة الجسم فهذا يعني أنه</a:t>
            </a:r>
            <a:br>
              <a:rPr lang="ar-IQ" sz="2000" dirty="0"/>
            </a:br>
            <a:r>
              <a:rPr lang="ar-IQ" sz="2000" dirty="0"/>
              <a:t>أثقل مما هو صحي لطول الجسم</a:t>
            </a:r>
            <a:br>
              <a:rPr lang="ar-IQ" sz="2000" dirty="0"/>
            </a:br>
            <a:r>
              <a:rPr lang="ar-IQ" sz="2000" dirty="0"/>
              <a:t>تطبق المستويات أدناه على البالغين فقط ، تفسر نتائج</a:t>
            </a:r>
            <a:br>
              <a:rPr lang="ar-IQ" sz="2000" dirty="0"/>
            </a:br>
            <a:r>
              <a:rPr lang="ar-IQ" sz="2000" dirty="0"/>
              <a:t>مؤشر كتلة الجسم (</a:t>
            </a:r>
            <a:r>
              <a:rPr lang="en-US" sz="2000" dirty="0"/>
              <a:t>BMI) </a:t>
            </a:r>
            <a:r>
              <a:rPr lang="ar-IQ" sz="2000" dirty="0"/>
              <a:t>بشكلٍ مختلف عند الأطفال .</a:t>
            </a:r>
            <a:br>
              <a:rPr lang="ar-IQ" sz="2000" dirty="0"/>
            </a:br>
            <a:r>
              <a:rPr lang="ar-IQ" sz="2000" dirty="0"/>
              <a:t>إذا كان مؤشر كتلة الجسم (</a:t>
            </a:r>
            <a:r>
              <a:rPr lang="en-US" sz="2000" dirty="0"/>
              <a:t>BMI) </a:t>
            </a:r>
            <a:r>
              <a:rPr lang="ar-IQ" sz="2000" dirty="0"/>
              <a:t>أقل من 18,5 : هذا يعني أن الجسم نحيف</a:t>
            </a:r>
            <a:br>
              <a:rPr lang="ar-IQ" sz="2000" dirty="0"/>
            </a:br>
            <a:r>
              <a:rPr lang="ar-IQ" sz="2000" dirty="0"/>
              <a:t>و بالطبع هناك عدة أسبابٍ محتملةٍ لذلك</a:t>
            </a:r>
            <a:br>
              <a:rPr lang="ar-IQ" sz="2000" dirty="0"/>
            </a:br>
            <a:r>
              <a:rPr lang="ar-IQ" sz="2000" dirty="0"/>
              <a:t>مؤشر كتلة الجسم (</a:t>
            </a:r>
            <a:r>
              <a:rPr lang="en-US" sz="2000" dirty="0"/>
              <a:t>BMI) </a:t>
            </a:r>
            <a:r>
              <a:rPr lang="ar-IQ" sz="2000" dirty="0"/>
              <a:t>بين 18.5-24.9: هو المستوى المتوازن </a:t>
            </a:r>
            <a:r>
              <a:rPr lang="ar-IQ" sz="2000" dirty="0" err="1"/>
              <a:t>و</a:t>
            </a:r>
            <a:r>
              <a:rPr lang="ar-IQ" sz="2000" dirty="0"/>
              <a:t> الصحي .</a:t>
            </a:r>
            <a:br>
              <a:rPr lang="ar-IQ" sz="2000" dirty="0"/>
            </a:br>
            <a:r>
              <a:rPr lang="ar-IQ" sz="2000" dirty="0"/>
              <a:t>و يبين أنّ وزنك صحي بالنسبة لطول جسمك ، لكن من المهم أن تستمر </a:t>
            </a:r>
            <a:r>
              <a:rPr lang="ar-IQ" sz="2000" dirty="0" err="1"/>
              <a:t>باتباع</a:t>
            </a:r>
            <a:r>
              <a:rPr lang="ar-IQ" sz="2000" dirty="0"/>
              <a:t> نظام غذائي صحي </a:t>
            </a:r>
            <a:r>
              <a:rPr lang="ar-IQ" sz="2000" dirty="0" err="1"/>
              <a:t>و</a:t>
            </a:r>
            <a:r>
              <a:rPr lang="ar-IQ" sz="2000" dirty="0"/>
              <a:t> متوازن </a:t>
            </a:r>
            <a:r>
              <a:rPr lang="ar-IQ" sz="2000" dirty="0" err="1"/>
              <a:t>و</a:t>
            </a:r>
            <a:r>
              <a:rPr lang="ar-IQ" sz="2000" dirty="0"/>
              <a:t> يجب عليك أيضاً أن تمارس نشاط بدني في حياتك اليومية إذا كنت ترغب بالحفاظ على وزنٍ صحي .</a:t>
            </a:r>
            <a:br>
              <a:rPr lang="ar-IQ" sz="2000" dirty="0"/>
            </a:br>
            <a:r>
              <a:rPr lang="ar-IQ" sz="2000" dirty="0"/>
              <a:t> مؤشر كتلة الجسم (</a:t>
            </a:r>
            <a:r>
              <a:rPr lang="en-US" sz="2000" dirty="0"/>
              <a:t>BMI) </a:t>
            </a:r>
            <a:r>
              <a:rPr lang="ar-IQ" sz="2000" dirty="0"/>
              <a:t>من 25 </a:t>
            </a:r>
            <a:r>
              <a:rPr lang="ar-IQ" sz="2000" dirty="0" err="1"/>
              <a:t>و</a:t>
            </a:r>
            <a:r>
              <a:rPr lang="ar-IQ" sz="2000" dirty="0"/>
              <a:t> ما أعلى من ذلك : ذلك يعنى أن مؤشر كتلة الجسم فوق المستوى المثالي ،</a:t>
            </a:r>
            <a:br>
              <a:rPr lang="ar-IQ" sz="2000" dirty="0"/>
            </a:br>
            <a:r>
              <a:rPr lang="ar-IQ" sz="2000" dirty="0"/>
              <a:t>و يعني هذا المؤشر أنك قد تكون بديناً عن المستوى المثالي لجسمك .</a:t>
            </a:r>
            <a:br>
              <a:rPr lang="ar-IQ" sz="2000" dirty="0"/>
            </a:br>
            <a:r>
              <a:rPr lang="ar-IQ" sz="2000" dirty="0"/>
              <a:t>هذا يعني أنك أثقل مما هو صحي بالنسبة لشخصٍ بطولك .</a:t>
            </a:r>
            <a:br>
              <a:rPr lang="ar-IQ" sz="2000" dirty="0"/>
            </a:br>
            <a:r>
              <a:rPr lang="ar-IQ" sz="2000" dirty="0"/>
              <a:t>و يمكن بعد ذلك للوزن الزائد أن يعرضك لخطر متزايد للإصابة بأمراض مختلفة مثل أمراض القلب </a:t>
            </a:r>
            <a:r>
              <a:rPr lang="ar-IQ" sz="2000" dirty="0" err="1"/>
              <a:t>و</a:t>
            </a:r>
            <a:r>
              <a:rPr lang="ar-IQ" sz="2000" dirty="0"/>
              <a:t> السكتة الدماغية</a:t>
            </a:r>
            <a:br>
              <a:rPr lang="ar-IQ" sz="2000" dirty="0"/>
            </a:br>
            <a:r>
              <a:rPr lang="ar-IQ" sz="2000" dirty="0" smtClean="0"/>
              <a:t>و </a:t>
            </a:r>
            <a:r>
              <a:rPr lang="ar-IQ" sz="2000" dirty="0"/>
              <a:t>مرض السكري من النوع </a:t>
            </a:r>
            <a:r>
              <a:rPr lang="ar-IQ" sz="2000" dirty="0" smtClean="0"/>
              <a:t>2</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1362"/>
          </a:xfrm>
        </p:spPr>
        <p:txBody>
          <a:bodyPr>
            <a:normAutofit/>
          </a:bodyPr>
          <a:lstStyle/>
          <a:p>
            <a:r>
              <a:rPr lang="ar-IQ" sz="3200" dirty="0" err="1" smtClean="0"/>
              <a:t>ؤشر</a:t>
            </a:r>
            <a:r>
              <a:rPr lang="ar-IQ" sz="3200" dirty="0" smtClean="0"/>
              <a:t> </a:t>
            </a:r>
            <a:r>
              <a:rPr lang="ar-IQ" sz="3200" dirty="0"/>
              <a:t>كتلة الجسم هو عبارة عن وزنك بالكيلوغرامات مقسوما على مربع طولك بالأمتار، أو:مؤشر كتلة الجسم= الوزن (</a:t>
            </a:r>
            <a:r>
              <a:rPr lang="ar-IQ" sz="3200" dirty="0" err="1"/>
              <a:t>كغ</a:t>
            </a:r>
            <a:r>
              <a:rPr lang="ar-IQ" sz="3200" dirty="0"/>
              <a:t>) / مربع الطول (م)</a:t>
            </a:r>
            <a:br>
              <a:rPr lang="ar-IQ" sz="3200" dirty="0"/>
            </a:br>
            <a:r>
              <a:rPr lang="ar-IQ" sz="3200" dirty="0"/>
              <a:t>و بعد حسابه قارن النتيجة بالجدول التالي:</a:t>
            </a:r>
            <a:br>
              <a:rPr lang="ar-IQ" sz="3200" dirty="0"/>
            </a:br>
            <a:r>
              <a:rPr lang="ar-IQ" sz="3200" dirty="0" err="1" smtClean="0"/>
              <a:t>التصنيفمؤشر</a:t>
            </a:r>
            <a:r>
              <a:rPr lang="ar-IQ" sz="3200" dirty="0" smtClean="0"/>
              <a:t> كتلة الجسم – </a:t>
            </a:r>
            <a:r>
              <a:rPr lang="ar-IQ" sz="3200" dirty="0" err="1" smtClean="0"/>
              <a:t>كغ</a:t>
            </a:r>
            <a:r>
              <a:rPr lang="ar-IQ" sz="3200" dirty="0" smtClean="0"/>
              <a:t>/م</a:t>
            </a:r>
            <a:r>
              <a:rPr lang="ar-IQ" sz="3200" baseline="30000" dirty="0" smtClean="0"/>
              <a:t>2</a:t>
            </a:r>
            <a:r>
              <a:rPr lang="ar-IQ" sz="3200" dirty="0" smtClean="0"/>
              <a:t>نقص حاد </a:t>
            </a:r>
            <a:r>
              <a:rPr lang="ar-IQ" sz="3200" dirty="0" err="1" smtClean="0"/>
              <a:t>جداأقل</a:t>
            </a:r>
            <a:r>
              <a:rPr lang="ar-IQ" sz="3200" dirty="0" smtClean="0"/>
              <a:t> من 15نقص </a:t>
            </a:r>
            <a:r>
              <a:rPr lang="ar-IQ" sz="3200" dirty="0" err="1" smtClean="0"/>
              <a:t>حادمن</a:t>
            </a:r>
            <a:r>
              <a:rPr lang="ar-IQ" sz="3200" dirty="0" smtClean="0"/>
              <a:t> 15 إلى 16نقص في </a:t>
            </a:r>
            <a:r>
              <a:rPr lang="ar-IQ" sz="3200" dirty="0" err="1" smtClean="0"/>
              <a:t>الوزنمن</a:t>
            </a:r>
            <a:r>
              <a:rPr lang="ar-IQ" sz="3200" dirty="0" smtClean="0"/>
              <a:t> 16 إلى 18.5وزن </a:t>
            </a:r>
            <a:r>
              <a:rPr lang="ar-IQ" sz="3200" dirty="0" err="1" smtClean="0"/>
              <a:t>طبيعيمن</a:t>
            </a:r>
            <a:r>
              <a:rPr lang="ar-IQ" sz="3200" dirty="0" smtClean="0"/>
              <a:t> 18.5 إلى 25زيادة في </a:t>
            </a:r>
            <a:r>
              <a:rPr lang="ar-IQ" sz="3200" dirty="0" err="1" smtClean="0"/>
              <a:t>الوزنمن</a:t>
            </a:r>
            <a:r>
              <a:rPr lang="ar-IQ" sz="3200" dirty="0" smtClean="0"/>
              <a:t> 25 إلى 30سمنة خفيفة (سمنة من الدرجة الأولى)من 30 إلى 35سمنة متوسطة (سمنة من الدرجة الثانية)من 35 إلى 40سمنة مفرطة (سمنة من الدرجة الثالثة)أكثر من 40</a:t>
            </a:r>
            <a:endParaRPr lang="en-US" sz="32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87</Words>
  <Application>Microsoft Office PowerPoint</Application>
  <PresentationFormat>عرض على الشاشة (3:4)‏</PresentationFormat>
  <Paragraphs>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مؤشر كتلة الجسم</vt:lpstr>
      <vt:lpstr>حاسبة مؤشر كتلة الجسم ( BMI - Body Mass Index) هي أداة لتقييم الوزن الطبيعي أو زيادة الوزن. ويتم تقييم الوزن من خلال استخدام مؤشر كتلة الجسم الذي يفحص العلاقة بين طول ووزن الجسم. يتم الحساب كما يلي:مؤشر كتلة الجسم (BMI )= الطول بالمتر X الطول بالمتر / وزن الجسم بالكيلوغرام (يرجى قراءة المعادلة من اليسار إلى اليمين </vt:lpstr>
      <vt:lpstr>مؤشر كتلة الجسم  (بالإنجليزية: Body mass index) هو أفضل المقياس المتعارف عليه عالميا في القياسات الجسمية (Anthropometric measurement) لتمييز الوزن الزائد عن السمنة أو البدانة عن النحافة عن الوزن المثالى، وهو يعبر عن العلاقة بين وزن الشخص وطوله. وهو حاصل على اعتراف المعهد القومي الأمريكي للصحة ومنظمة الصحة العالمية كأفضل معيار لقياس السمنة. و يحسب مؤشر كتلة الجسم بتقسيم الوزن بالكيلوجرام على مربع الطول بالمتر كما يلي: مؤشر كتلة الجسم = الوزن بالكيلوجرام/مربع الطول بالمتر </vt:lpstr>
      <vt:lpstr>يكون مؤشر كتلة الجسم عند بعض البالغين الذين لديهم الكثير من العضلات فوق المستوى الصحي . على سبيل المثال : يمكن أن يكون مؤشر كتلة الجسم للاعبي الركبي المحترفين “بديناً” على الرغم من وجود القليل جداً من الدهون في أجسامهم ، لكن لا ينطبق هذا على معظم الناس . يأخذ bmi  مؤشر كتلة الجسم بالاعتبار أن الناس لهم أشكالٌ و أحجامٌ مختلفةً. و لهذا فإن هناك مجال لمؤشر كتلة الجسم فلكل طول جسم مجال bmi محدد أي حد أدنى و حد أعلى يعتبر الوزن صحيا ضمن هذا المجال . إذا كان الجسم أعلى من الحد الأعلى لمجال مؤشر كتلة الجسم فهذا يعني أنه أثقل مما هو صحي لطول الجسم تطبق المستويات أدناه على البالغين فقط ، تفسر نتائج مؤشر كتلة الجسم (BMI) بشكلٍ مختلف عند الأطفال . إذا كان مؤشر كتلة الجسم (BMI) أقل من 18,5 : هذا يعني أن الجسم نحيف و بالطبع هناك عدة أسبابٍ محتملةٍ لذلك مؤشر كتلة الجسم (BMI) بين 18.5-24.9: هو المستوى المتوازن و الصحي . و يبين أنّ وزنك صحي بالنسبة لطول جسمك ، لكن من المهم أن تستمر باتباع نظام غذائي صحي و متوازن و يجب عليك أيضاً أن تمارس نشاط بدني في حياتك اليومية إذا كنت ترغب بالحفاظ على وزنٍ صحي .  مؤشر كتلة الجسم (BMI) من 25 و ما أعلى من ذلك : ذلك يعنى أن مؤشر كتلة الجسم فوق المستوى المثالي ، و يعني هذا المؤشر أنك قد تكون بديناً عن المستوى المثالي لجسمك . هذا يعني أنك أثقل مما هو صحي بالنسبة لشخصٍ بطولك . و يمكن بعد ذلك للوزن الزائد أن يعرضك لخطر متزايد للإصابة بأمراض مختلفة مثل أمراض القلب و السكتة الدماغية و مرض السكري من النوع 2</vt:lpstr>
      <vt:lpstr>ؤشر كتلة الجسم هو عبارة عن وزنك بالكيلوغرامات مقسوما على مربع طولك بالأمتار، أو:مؤشر كتلة الجسم= الوزن (كغ) / مربع الطول (م) و بعد حسابه قارن النتيجة بالجدول التالي: التصنيفمؤشر كتلة الجسم – كغ/م2نقص حاد جداأقل من 15نقص حادمن 15 إلى 16نقص في الوزنمن 16 إلى 18.5وزن طبيعيمن 18.5 إلى 25زيادة في الوزنمن 25 إلى 30سمنة خفيفة (سمنة من الدرجة الأولى)من 30 إلى 35سمنة متوسطة (سمنة من الدرجة الثانية)من 35 إلى 40سمنة مفرطة (سمنة من الدرجة الثالثة)أكثر من 40</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مؤشر كتلة الجسم</dc:title>
  <dc:creator>SANAA</dc:creator>
  <cp:lastModifiedBy>SANAA</cp:lastModifiedBy>
  <cp:revision>4</cp:revision>
  <dcterms:created xsi:type="dcterms:W3CDTF">2018-12-13T16:44:54Z</dcterms:created>
  <dcterms:modified xsi:type="dcterms:W3CDTF">2018-12-13T17:07:20Z</dcterms:modified>
</cp:coreProperties>
</file>